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3" r:id="rId8"/>
    <p:sldId id="264" r:id="rId9"/>
    <p:sldId id="270" r:id="rId10"/>
    <p:sldId id="269" r:id="rId11"/>
    <p:sldId id="265" r:id="rId12"/>
    <p:sldId id="266" r:id="rId13"/>
    <p:sldId id="271" r:id="rId14"/>
    <p:sldId id="273" r:id="rId15"/>
    <p:sldId id="272" r:id="rId16"/>
    <p:sldId id="274" r:id="rId17"/>
    <p:sldId id="267" r:id="rId18"/>
    <p:sldId id="275"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103" d="100"/>
          <a:sy n="103" d="100"/>
        </p:scale>
        <p:origin x="-1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3/19/2012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3/19/2012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3/19/2012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Formal Natural Beauty	</a:t>
            </a:r>
            <a:br>
              <a:rPr lang="en-US" dirty="0" smtClean="0"/>
            </a:br>
            <a:r>
              <a:rPr lang="en-US" dirty="0" smtClean="0"/>
              <a:t>Nick </a:t>
            </a:r>
            <a:r>
              <a:rPr lang="en-US" dirty="0"/>
              <a:t>Z</a:t>
            </a:r>
            <a:r>
              <a:rPr lang="en-US" dirty="0" smtClean="0"/>
              <a:t>angwill</a:t>
            </a:r>
            <a:endParaRPr lang="en-US" dirty="0"/>
          </a:p>
        </p:txBody>
      </p:sp>
      <p:sp>
        <p:nvSpPr>
          <p:cNvPr id="3" name="Subtitle 2"/>
          <p:cNvSpPr>
            <a:spLocks noGrp="1"/>
          </p:cNvSpPr>
          <p:nvPr>
            <p:ph type="subTitle" idx="1"/>
          </p:nvPr>
        </p:nvSpPr>
        <p:spPr/>
        <p:txBody>
          <a:bodyPr/>
          <a:lstStyle/>
          <a:p>
            <a:r>
              <a:rPr lang="en-US" dirty="0" smtClean="0"/>
              <a:t>By Zack </a:t>
            </a:r>
            <a:r>
              <a:rPr lang="en-US" dirty="0" err="1" smtClean="0"/>
              <a:t>Bosshardt</a:t>
            </a:r>
            <a:endParaRPr lang="en-US" dirty="0"/>
          </a:p>
        </p:txBody>
      </p:sp>
    </p:spTree>
    <p:extLst>
      <p:ext uri="{BB962C8B-B14F-4D97-AF65-F5344CB8AC3E}">
        <p14:creationId xmlns:p14="http://schemas.microsoft.com/office/powerpoint/2010/main" xmlns="" val="2531143411"/>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024744" cy="1143000"/>
          </a:xfrm>
        </p:spPr>
        <p:txBody>
          <a:bodyPr>
            <a:normAutofit fontScale="90000"/>
          </a:bodyPr>
          <a:lstStyle/>
          <a:p>
            <a:r>
              <a:rPr lang="en-US" dirty="0" smtClean="0"/>
              <a:t>More on the Polar Bear example</a:t>
            </a:r>
            <a:r>
              <a:rPr lang="en-US" dirty="0"/>
              <a:t/>
            </a:r>
            <a:br>
              <a:rPr lang="en-US" dirty="0"/>
            </a:br>
            <a:endParaRPr lang="en-US" dirty="0"/>
          </a:p>
        </p:txBody>
      </p:sp>
      <p:sp>
        <p:nvSpPr>
          <p:cNvPr id="3" name="Content Placeholder 2"/>
          <p:cNvSpPr>
            <a:spLocks noGrp="1"/>
          </p:cNvSpPr>
          <p:nvPr>
            <p:ph idx="1"/>
          </p:nvPr>
        </p:nvSpPr>
        <p:spPr>
          <a:xfrm>
            <a:off x="609600" y="2133600"/>
            <a:ext cx="8001000" cy="4343399"/>
          </a:xfrm>
        </p:spPr>
        <p:txBody>
          <a:bodyPr>
            <a:normAutofit fontScale="55000" lnSpcReduction="20000"/>
          </a:bodyPr>
          <a:lstStyle/>
          <a:p>
            <a:pPr marL="68580" indent="0">
              <a:buNone/>
            </a:pPr>
            <a:r>
              <a:rPr lang="en-US" dirty="0" smtClean="0"/>
              <a:t>3 Ways to View the Polar Bear:</a:t>
            </a:r>
          </a:p>
          <a:p>
            <a:pPr marL="68580" indent="0">
              <a:buNone/>
            </a:pPr>
            <a:endParaRPr lang="en-US" dirty="0" smtClean="0"/>
          </a:p>
          <a:p>
            <a:pPr marL="68580" indent="0">
              <a:buNone/>
            </a:pPr>
            <a:r>
              <a:rPr lang="en-US" dirty="0" smtClean="0"/>
              <a:t>Beautiful Living Thing (strong qua thesis)</a:t>
            </a:r>
          </a:p>
          <a:p>
            <a:pPr marL="68580" indent="0">
              <a:buNone/>
            </a:pPr>
            <a:endParaRPr lang="en-US" dirty="0" smtClean="0"/>
          </a:p>
          <a:p>
            <a:pPr marL="68580" indent="0">
              <a:buNone/>
            </a:pPr>
            <a:r>
              <a:rPr lang="en-US" dirty="0" smtClean="0"/>
              <a:t>Beautiful Natural Thing (weak qua thesis)</a:t>
            </a:r>
          </a:p>
          <a:p>
            <a:pPr marL="68580" indent="0">
              <a:buNone/>
            </a:pPr>
            <a:endParaRPr lang="en-US" dirty="0" smtClean="0"/>
          </a:p>
          <a:p>
            <a:pPr marL="68580" indent="0">
              <a:buNone/>
            </a:pPr>
            <a:r>
              <a:rPr lang="en-US" b="1" dirty="0" smtClean="0"/>
              <a:t>Beautiful Thing </a:t>
            </a:r>
            <a:r>
              <a:rPr lang="en-US" dirty="0" smtClean="0"/>
              <a:t>– The bear is ‘formally extraordinary’, and we would have the same aesthetic experience whether the bear was in fact a man in a suit, a fish, or an artifact.  </a:t>
            </a:r>
          </a:p>
          <a:p>
            <a:pPr marL="68580" indent="0">
              <a:buNone/>
            </a:pPr>
            <a:endParaRPr lang="en-US" dirty="0" smtClean="0"/>
          </a:p>
          <a:p>
            <a:pPr marL="68580" indent="0">
              <a:buNone/>
            </a:pPr>
            <a:r>
              <a:rPr lang="en-US" dirty="0" smtClean="0"/>
              <a:t>The daintiness we observe is surprising when thinking of the bear categorically as a “strong, vigorous, powerful.” (p.215)</a:t>
            </a:r>
          </a:p>
          <a:p>
            <a:pPr marL="68580" indent="0">
              <a:buNone/>
            </a:pPr>
            <a:endParaRPr lang="en-US" dirty="0" smtClean="0"/>
          </a:p>
          <a:p>
            <a:pPr marL="68580" indent="0">
              <a:buNone/>
            </a:pPr>
            <a:r>
              <a:rPr lang="en-US" dirty="0" smtClean="0"/>
              <a:t>“Its aesthetic character had nothing to do with its being a polar bear.”</a:t>
            </a:r>
          </a:p>
          <a:p>
            <a:pPr marL="68580" indent="0">
              <a:buNone/>
            </a:pPr>
            <a:endParaRPr lang="en-US" dirty="0" smtClean="0"/>
          </a:p>
          <a:p>
            <a:pPr marL="68580" indent="0">
              <a:buNone/>
            </a:pPr>
            <a:r>
              <a:rPr lang="en-US" dirty="0" smtClean="0"/>
              <a:t>Nature can be surprising in its beauty and aesthetic qualities when considering certain scientific facts we know about it. </a:t>
            </a:r>
          </a:p>
          <a:p>
            <a:pPr marL="68580" indent="0">
              <a:buNone/>
            </a:pPr>
            <a:endParaRPr lang="en-US" dirty="0" smtClean="0"/>
          </a:p>
          <a:p>
            <a:pPr marL="68580" indent="0">
              <a:buNone/>
            </a:pPr>
            <a:r>
              <a:rPr lang="en-US" dirty="0" smtClean="0"/>
              <a:t>Carlson’s potential reply- although this ‘beautiful thing’ response is present, it is less important/deeper/momentous/valued than a scientific cognitivist approach.  </a:t>
            </a:r>
          </a:p>
        </p:txBody>
      </p:sp>
    </p:spTree>
    <p:extLst>
      <p:ext uri="{BB962C8B-B14F-4D97-AF65-F5344CB8AC3E}">
        <p14:creationId xmlns:p14="http://schemas.microsoft.com/office/powerpoint/2010/main" xmlns="" val="707435825"/>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4495800" cy="1303090"/>
          </a:xfrm>
        </p:spPr>
        <p:txBody>
          <a:bodyPr>
            <a:normAutofit/>
          </a:bodyPr>
          <a:lstStyle/>
          <a:p>
            <a:r>
              <a:rPr lang="en-US" sz="2400" dirty="0" smtClean="0"/>
              <a:t>Extreme Formalism and Inorganic natural beauty</a:t>
            </a:r>
            <a:endParaRPr lang="en-US" sz="2400" dirty="0"/>
          </a:p>
        </p:txBody>
      </p:sp>
      <p:sp>
        <p:nvSpPr>
          <p:cNvPr id="3" name="Content Placeholder 2"/>
          <p:cNvSpPr>
            <a:spLocks noGrp="1"/>
          </p:cNvSpPr>
          <p:nvPr>
            <p:ph idx="1"/>
          </p:nvPr>
        </p:nvSpPr>
        <p:spPr>
          <a:xfrm>
            <a:off x="443036" y="3200400"/>
            <a:ext cx="8243764" cy="3315148"/>
          </a:xfrm>
        </p:spPr>
        <p:txBody>
          <a:bodyPr>
            <a:normAutofit/>
          </a:bodyPr>
          <a:lstStyle/>
          <a:p>
            <a:r>
              <a:rPr lang="en-US" dirty="0" smtClean="0"/>
              <a:t>Since inorganic nature is without purpose or function, then a specific category cannot be given.  Resultantly, no dependent beauty can arise, and thus only formalistic appreciation is available. </a:t>
            </a:r>
          </a:p>
          <a:p>
            <a:r>
              <a:rPr lang="en-US" dirty="0" smtClean="0"/>
              <a:t>The Mud Flat problem – part versus whole gives different wider or narrower formalistic responses.  (more on this later)</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0"/>
            <a:ext cx="4648200" cy="3032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0144149"/>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Zangwill’s Problems with Moderate Formalism</a:t>
            </a:r>
            <a:endParaRPr lang="en-US" dirty="0"/>
          </a:p>
        </p:txBody>
      </p:sp>
      <p:sp>
        <p:nvSpPr>
          <p:cNvPr id="3" name="Content Placeholder 2"/>
          <p:cNvSpPr>
            <a:spLocks noGrp="1"/>
          </p:cNvSpPr>
          <p:nvPr>
            <p:ph idx="1"/>
          </p:nvPr>
        </p:nvSpPr>
        <p:spPr/>
        <p:txBody>
          <a:bodyPr/>
          <a:lstStyle/>
          <a:p>
            <a:r>
              <a:rPr lang="en-US" dirty="0" smtClean="0"/>
              <a:t>The Frame Problem</a:t>
            </a:r>
          </a:p>
          <a:p>
            <a:r>
              <a:rPr lang="en-US" dirty="0" smtClean="0"/>
              <a:t>The Magnification Problem</a:t>
            </a:r>
          </a:p>
          <a:p>
            <a:r>
              <a:rPr lang="en-US" dirty="0" smtClean="0"/>
              <a:t>Active Appreciation</a:t>
            </a:r>
            <a:endParaRPr lang="en-US" dirty="0"/>
          </a:p>
        </p:txBody>
      </p:sp>
    </p:spTree>
    <p:extLst>
      <p:ext uri="{BB962C8B-B14F-4D97-AF65-F5344CB8AC3E}">
        <p14:creationId xmlns:p14="http://schemas.microsoft.com/office/powerpoint/2010/main" xmlns="" val="3776823281"/>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Frame Problem</a:t>
            </a:r>
            <a:endParaRPr lang="en-US" dirty="0"/>
          </a:p>
        </p:txBody>
      </p:sp>
      <p:sp>
        <p:nvSpPr>
          <p:cNvPr id="3" name="Content Placeholder 2"/>
          <p:cNvSpPr>
            <a:spLocks noGrp="1"/>
          </p:cNvSpPr>
          <p:nvPr>
            <p:ph idx="1"/>
          </p:nvPr>
        </p:nvSpPr>
        <p:spPr/>
        <p:txBody>
          <a:bodyPr>
            <a:normAutofit fontScale="92500"/>
          </a:bodyPr>
          <a:lstStyle/>
          <a:p>
            <a:r>
              <a:rPr lang="en-US" dirty="0" smtClean="0"/>
              <a:t>Art is framed, while nature is not.  How are we to frame nature for appreciation?  Depending upon the framing, won’t we have fluctuations in our aesthetic response?</a:t>
            </a:r>
          </a:p>
          <a:p>
            <a:r>
              <a:rPr lang="en-US" dirty="0" smtClean="0"/>
              <a:t>Solution – whatever the frame may be of nature, large or narrow, one’s appreciation ought always to be positive, because all nature is more or less beautiful.  There are no contradictions depending upon framing.</a:t>
            </a:r>
            <a:endParaRPr lang="en-US" dirty="0"/>
          </a:p>
        </p:txBody>
      </p:sp>
    </p:spTree>
    <p:extLst>
      <p:ext uri="{BB962C8B-B14F-4D97-AF65-F5344CB8AC3E}">
        <p14:creationId xmlns:p14="http://schemas.microsoft.com/office/powerpoint/2010/main" xmlns="" val="4255853037"/>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6777317" cy="3508977"/>
          </a:xfrm>
        </p:spPr>
        <p:txBody>
          <a:bodyPr/>
          <a:lstStyle/>
          <a:p>
            <a:pPr marL="68580" indent="0">
              <a:buNone/>
            </a:pPr>
            <a:r>
              <a:rPr lang="en-US" dirty="0"/>
              <a:t>“Many individually delicate things might be magnificently powerful in concert ( such as a hillside covered in flowering gorse</a:t>
            </a:r>
            <a:r>
              <a:rPr lang="en-US" dirty="0" smtClean="0"/>
              <a:t>),”p.220.</a:t>
            </a:r>
          </a:p>
          <a:p>
            <a:pPr marL="68580" indent="0">
              <a:buNone/>
            </a:pPr>
            <a:r>
              <a:rPr lang="en-US" dirty="0" smtClean="0"/>
              <a:t>Nature is aesthetically complex, and can be internally different, but not contradictory.</a:t>
            </a:r>
            <a:endParaRPr lang="en-US" dirty="0"/>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3200400"/>
            <a:ext cx="4486656" cy="2992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1156874"/>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Magnification Problem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 what level are we to appreciate nature?</a:t>
            </a:r>
          </a:p>
          <a:p>
            <a:r>
              <a:rPr lang="en-US" dirty="0" smtClean="0"/>
              <a:t>A grain of sand can be appreciated by the naked eye, by a microscope, and so on.  Which level is appropriate?</a:t>
            </a:r>
          </a:p>
          <a:p>
            <a:r>
              <a:rPr lang="en-US" dirty="0" smtClean="0"/>
              <a:t>Solution – Aesthetic appreciation is the sum of all levels of magnification</a:t>
            </a:r>
          </a:p>
          <a:p>
            <a:r>
              <a:rPr lang="en-US" dirty="0" smtClean="0"/>
              <a:t>And if these levels differ, even after appealing to positive aesthetics?</a:t>
            </a:r>
          </a:p>
          <a:p>
            <a:r>
              <a:rPr lang="en-US" dirty="0" smtClean="0"/>
              <a:t>“If we place ourselves differently, different aesthetic properties of nature become available to us,” (p.222)  </a:t>
            </a:r>
          </a:p>
          <a:p>
            <a:r>
              <a:rPr lang="en-US" dirty="0" smtClean="0"/>
              <a:t>Analogy with paintings.</a:t>
            </a:r>
            <a:endParaRPr lang="en-US" dirty="0"/>
          </a:p>
        </p:txBody>
      </p:sp>
    </p:spTree>
    <p:extLst>
      <p:ext uri="{BB962C8B-B14F-4D97-AF65-F5344CB8AC3E}">
        <p14:creationId xmlns:p14="http://schemas.microsoft.com/office/powerpoint/2010/main" xmlns="" val="763026087"/>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Active Appreciation</a:t>
            </a:r>
            <a:endParaRPr lang="en-US" dirty="0"/>
          </a:p>
        </p:txBody>
      </p:sp>
      <p:sp>
        <p:nvSpPr>
          <p:cNvPr id="3" name="Content Placeholder 2"/>
          <p:cNvSpPr>
            <a:spLocks noGrp="1"/>
          </p:cNvSpPr>
          <p:nvPr>
            <p:ph idx="1"/>
          </p:nvPr>
        </p:nvSpPr>
        <p:spPr/>
        <p:txBody>
          <a:bodyPr/>
          <a:lstStyle/>
          <a:p>
            <a:r>
              <a:rPr lang="en-US" dirty="0" smtClean="0"/>
              <a:t>“One is immersed in nature, part of it, not distanced from it, as formalism seems to require,”(p.223). A formalist could appreciate a natural environment like a landscape painting.</a:t>
            </a:r>
          </a:p>
          <a:p>
            <a:r>
              <a:rPr lang="en-US" dirty="0" smtClean="0"/>
              <a:t>Solution- Our appreciation is frameless.  </a:t>
            </a:r>
            <a:r>
              <a:rPr lang="en-US" dirty="0"/>
              <a:t>W</a:t>
            </a:r>
            <a:r>
              <a:rPr lang="en-US" dirty="0" smtClean="0"/>
              <a:t>e participate in, as well as formally appreciate, a 3-dimensional natural environment.  </a:t>
            </a:r>
          </a:p>
          <a:p>
            <a:endParaRPr lang="en-US" dirty="0"/>
          </a:p>
        </p:txBody>
      </p:sp>
    </p:spTree>
    <p:extLst>
      <p:ext uri="{BB962C8B-B14F-4D97-AF65-F5344CB8AC3E}">
        <p14:creationId xmlns:p14="http://schemas.microsoft.com/office/powerpoint/2010/main" xmlns="" val="1517219483"/>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“In sum, moderate formalism about the aesthetics of nature is not only unproblematic but also attractive.” p.223</a:t>
            </a:r>
          </a:p>
          <a:p>
            <a:r>
              <a:rPr lang="en-US" dirty="0" smtClean="0"/>
              <a:t>“Anti-formalists want us to appreciate nature with the eyes of a connoisseur.  But I think that childlike wonder is often more appropriate.” p.224</a:t>
            </a:r>
            <a:endParaRPr lang="en-US" dirty="0"/>
          </a:p>
        </p:txBody>
      </p:sp>
    </p:spTree>
    <p:extLst>
      <p:ext uri="{BB962C8B-B14F-4D97-AF65-F5344CB8AC3E}">
        <p14:creationId xmlns:p14="http://schemas.microsoft.com/office/powerpoint/2010/main" xmlns="" val="1676283394"/>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Problems or Questions</a:t>
            </a:r>
            <a:endParaRPr lang="en-US" dirty="0"/>
          </a:p>
        </p:txBody>
      </p:sp>
      <p:sp>
        <p:nvSpPr>
          <p:cNvPr id="3" name="Content Placeholder 2"/>
          <p:cNvSpPr>
            <a:spLocks noGrp="1"/>
          </p:cNvSpPr>
          <p:nvPr>
            <p:ph idx="1"/>
          </p:nvPr>
        </p:nvSpPr>
        <p:spPr/>
        <p:txBody>
          <a:bodyPr/>
          <a:lstStyle/>
          <a:p>
            <a:r>
              <a:rPr lang="en-US" dirty="0" smtClean="0"/>
              <a:t>What amount of cognition or categorization do you allow in formalism?  The mud flat example – A vs. B</a:t>
            </a:r>
          </a:p>
          <a:p>
            <a:r>
              <a:rPr lang="en-US" dirty="0" smtClean="0"/>
              <a:t>In what scenarios is </a:t>
            </a:r>
            <a:r>
              <a:rPr lang="en-US" dirty="0"/>
              <a:t>the formalist approach </a:t>
            </a:r>
            <a:r>
              <a:rPr lang="en-US" dirty="0" smtClean="0"/>
              <a:t>more </a:t>
            </a:r>
            <a:r>
              <a:rPr lang="en-US" dirty="0"/>
              <a:t>appropriate than the </a:t>
            </a:r>
            <a:r>
              <a:rPr lang="en-US" dirty="0" smtClean="0"/>
              <a:t>dependence </a:t>
            </a:r>
            <a:r>
              <a:rPr lang="en-US" dirty="0"/>
              <a:t>approach in moderate </a:t>
            </a:r>
            <a:r>
              <a:rPr lang="en-US" dirty="0" smtClean="0"/>
              <a:t>formalism?  The polar bear example dealing with function.</a:t>
            </a:r>
            <a:endParaRPr lang="en-US" dirty="0"/>
          </a:p>
        </p:txBody>
      </p:sp>
    </p:spTree>
    <p:extLst>
      <p:ext uri="{BB962C8B-B14F-4D97-AF65-F5344CB8AC3E}">
        <p14:creationId xmlns:p14="http://schemas.microsoft.com/office/powerpoint/2010/main" xmlns="" val="1456126477"/>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024744" cy="1143000"/>
          </a:xfrm>
        </p:spPr>
        <p:txBody>
          <a:bodyPr>
            <a:normAutofit/>
          </a:bodyPr>
          <a:lstStyle/>
          <a:p>
            <a:r>
              <a:rPr lang="en-US" dirty="0" smtClean="0"/>
              <a:t>General Overview - Norms</a:t>
            </a:r>
            <a:endParaRPr lang="en-US" dirty="0"/>
          </a:p>
        </p:txBody>
      </p:sp>
      <p:sp>
        <p:nvSpPr>
          <p:cNvPr id="3" name="Content Placeholder 2"/>
          <p:cNvSpPr>
            <a:spLocks noGrp="1"/>
          </p:cNvSpPr>
          <p:nvPr>
            <p:ph idx="1"/>
          </p:nvPr>
        </p:nvSpPr>
        <p:spPr>
          <a:xfrm>
            <a:off x="457200" y="1447800"/>
            <a:ext cx="8229600" cy="5029200"/>
          </a:xfrm>
        </p:spPr>
        <p:txBody>
          <a:bodyPr>
            <a:normAutofit fontScale="62500" lnSpcReduction="20000"/>
          </a:bodyPr>
          <a:lstStyle/>
          <a:p>
            <a:r>
              <a:rPr lang="en-US" dirty="0" smtClean="0"/>
              <a:t>Carlson– Only categories, specifically scientific ones, are appropriate for aesthetic appreciation.  Scientists are most attuned to these categories and are thus most able to appreciate natural settings appropriately.</a:t>
            </a:r>
          </a:p>
          <a:p>
            <a:r>
              <a:rPr lang="en-US" dirty="0" smtClean="0"/>
              <a:t>Dr. Parsons- On scientific </a:t>
            </a:r>
            <a:r>
              <a:rPr lang="en-US" dirty="0" err="1" smtClean="0"/>
              <a:t>cognitivism</a:t>
            </a:r>
            <a:r>
              <a:rPr lang="en-US" dirty="0" smtClean="0"/>
              <a:t> with two approaches from his lecture; consequentialism and ‘respect.’</a:t>
            </a:r>
          </a:p>
          <a:p>
            <a:r>
              <a:rPr lang="en-US" dirty="0"/>
              <a:t>Zangwill Approach – Both formalistic and categorical (cognitivist) approaches are appropriate</a:t>
            </a:r>
            <a:r>
              <a:rPr lang="en-US" dirty="0" smtClean="0"/>
              <a:t>.</a:t>
            </a:r>
          </a:p>
          <a:p>
            <a:r>
              <a:rPr lang="en-US" dirty="0" err="1"/>
              <a:t>Heyd</a:t>
            </a:r>
            <a:r>
              <a:rPr lang="en-US" dirty="0"/>
              <a:t> Approach – more aesthetic experience is better than less, so any approach (including formalism) is appropriate if it increases aesthetic attention</a:t>
            </a:r>
            <a:r>
              <a:rPr lang="en-US" dirty="0" smtClean="0"/>
              <a:t>.  Intrinsic worth of aesthetic experience?</a:t>
            </a:r>
          </a:p>
          <a:p>
            <a:endParaRPr lang="en-US" dirty="0" smtClean="0"/>
          </a:p>
          <a:p>
            <a:r>
              <a:rPr lang="en-US" dirty="0" smtClean="0"/>
              <a:t>(there are other norms we’ve discussed about emotion, imagination, and so on.)</a:t>
            </a:r>
            <a:endParaRPr lang="en-US" dirty="0"/>
          </a:p>
          <a:p>
            <a:endParaRPr lang="en-US" dirty="0" smtClean="0"/>
          </a:p>
          <a:p>
            <a:pPr marL="68580" indent="0">
              <a:buNone/>
            </a:pPr>
            <a:r>
              <a:rPr lang="en-US" sz="3400" b="1" dirty="0" smtClean="0">
                <a:solidFill>
                  <a:schemeClr val="accent1">
                    <a:lumMod val="75000"/>
                  </a:schemeClr>
                </a:solidFill>
              </a:rPr>
              <a:t>Other appeals for Formalism that I can think of:</a:t>
            </a:r>
          </a:p>
          <a:p>
            <a:pPr marL="68580" indent="0">
              <a:buNone/>
            </a:pPr>
            <a:endParaRPr lang="en-US" sz="3400" b="1" dirty="0" smtClean="0">
              <a:solidFill>
                <a:schemeClr val="accent1">
                  <a:lumMod val="75000"/>
                </a:schemeClr>
              </a:solidFill>
            </a:endParaRPr>
          </a:p>
          <a:p>
            <a:r>
              <a:rPr lang="en-US" dirty="0" smtClean="0"/>
              <a:t>Formalist experience is available to everyone, not just the educated few.</a:t>
            </a:r>
          </a:p>
          <a:p>
            <a:r>
              <a:rPr lang="en-US" dirty="0" smtClean="0"/>
              <a:t>Divorcing practical concerns (consequentialism) and ethics from aesthetic judgments in nature can lead to easier acceptance of a formalistic approach.  Pollution sunset, green lawns, invasive flowers.  Destroying beautiful things-Hopefully ethics or practical concerns will out-weigh aesthetic concerns in these examples.     </a:t>
            </a:r>
          </a:p>
          <a:p>
            <a:r>
              <a:rPr lang="en-US" dirty="0" smtClean="0"/>
              <a:t>Dealing with the respect argument – inter-subjectivity of formalistic response (like the emotion paper).  Mind-independent properties</a:t>
            </a:r>
            <a:endParaRPr lang="en-US" dirty="0"/>
          </a:p>
        </p:txBody>
      </p:sp>
    </p:spTree>
    <p:extLst>
      <p:ext uri="{BB962C8B-B14F-4D97-AF65-F5344CB8AC3E}">
        <p14:creationId xmlns:p14="http://schemas.microsoft.com/office/powerpoint/2010/main" xmlns="" val="525006092"/>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1143000"/>
          </a:xfrm>
        </p:spPr>
        <p:txBody>
          <a:bodyPr/>
          <a:lstStyle/>
          <a:p>
            <a:r>
              <a:rPr lang="en-US" dirty="0" smtClean="0"/>
              <a:t>Overview of the paper</a:t>
            </a:r>
            <a:endParaRPr lang="en-US" dirty="0"/>
          </a:p>
        </p:txBody>
      </p:sp>
      <p:sp>
        <p:nvSpPr>
          <p:cNvPr id="3" name="Content Placeholder 2"/>
          <p:cNvSpPr>
            <a:spLocks noGrp="1"/>
          </p:cNvSpPr>
          <p:nvPr>
            <p:ph idx="1"/>
          </p:nvPr>
        </p:nvSpPr>
        <p:spPr>
          <a:xfrm>
            <a:off x="762000" y="2133600"/>
            <a:ext cx="7567108" cy="4153348"/>
          </a:xfrm>
        </p:spPr>
        <p:txBody>
          <a:bodyPr>
            <a:normAutofit fontScale="70000" lnSpcReduction="20000"/>
          </a:bodyPr>
          <a:lstStyle/>
          <a:p>
            <a:r>
              <a:rPr lang="en-US" dirty="0" smtClean="0"/>
              <a:t>Moderate Formalism – Although anti-formalist approaches are sometimes appropriate, “… anti-formalists cannot account for the incongruousness of much natural beauty.” p.209  We should appreciate both formal and categorical or dependent beauty. </a:t>
            </a:r>
          </a:p>
          <a:p>
            <a:endParaRPr lang="en-US" dirty="0"/>
          </a:p>
          <a:p>
            <a:r>
              <a:rPr lang="en-US" dirty="0" smtClean="0"/>
              <a:t>Strict Formalism of Inorganic Beauty – Since an inorganic thing has no purpose or function, and thus is not dependent upon ‘kinds’, only the formalistic appearances of the thing are pertinent for aesthetic appreciation.  </a:t>
            </a:r>
          </a:p>
          <a:p>
            <a:endParaRPr lang="en-US" dirty="0" smtClean="0"/>
          </a:p>
          <a:p>
            <a:r>
              <a:rPr lang="en-US" dirty="0" smtClean="0"/>
              <a:t>Problems with Formalism</a:t>
            </a:r>
          </a:p>
          <a:p>
            <a:r>
              <a:rPr lang="en-US" dirty="0" smtClean="0"/>
              <a:t>	The Frame Problem</a:t>
            </a:r>
          </a:p>
          <a:p>
            <a:r>
              <a:rPr lang="en-US" dirty="0" smtClean="0"/>
              <a:t>	The Magnification Problem</a:t>
            </a:r>
          </a:p>
          <a:p>
            <a:r>
              <a:rPr lang="en-US" dirty="0" smtClean="0"/>
              <a:t>	Active Appreciation</a:t>
            </a:r>
          </a:p>
          <a:p>
            <a:endParaRPr lang="en-US" dirty="0"/>
          </a:p>
          <a:p>
            <a:r>
              <a:rPr lang="en-US" dirty="0" smtClean="0"/>
              <a:t>Conclusion – “In sum, moderate formalism about the aesthetics of nature is not only unproblematic but also attractive.” p.223</a:t>
            </a:r>
          </a:p>
          <a:p>
            <a:endParaRPr lang="en-US" dirty="0" smtClean="0"/>
          </a:p>
        </p:txBody>
      </p:sp>
    </p:spTree>
    <p:extLst>
      <p:ext uri="{BB962C8B-B14F-4D97-AF65-F5344CB8AC3E}">
        <p14:creationId xmlns:p14="http://schemas.microsoft.com/office/powerpoint/2010/main" xmlns="" val="2816374956"/>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Distinction</a:t>
            </a:r>
            <a:endParaRPr lang="en-US" dirty="0"/>
          </a:p>
        </p:txBody>
      </p:sp>
      <p:sp>
        <p:nvSpPr>
          <p:cNvPr id="3" name="Content Placeholder 2"/>
          <p:cNvSpPr>
            <a:spLocks noGrp="1"/>
          </p:cNvSpPr>
          <p:nvPr>
            <p:ph idx="1"/>
          </p:nvPr>
        </p:nvSpPr>
        <p:spPr/>
        <p:txBody>
          <a:bodyPr>
            <a:normAutofit lnSpcReduction="10000"/>
          </a:bodyPr>
          <a:lstStyle/>
          <a:p>
            <a:r>
              <a:rPr lang="en-US" dirty="0" smtClean="0"/>
              <a:t>Formal Beauty – “Some beauty does not express a function, but depends entirely on how the thing is considered in itself.”p.209</a:t>
            </a:r>
          </a:p>
          <a:p>
            <a:endParaRPr lang="en-US" dirty="0"/>
          </a:p>
          <a:p>
            <a:r>
              <a:rPr lang="en-US" dirty="0" smtClean="0"/>
              <a:t>Dependent Beauty- “Things that are dependently beautiful have a function, and they have a beauty that expresses or articulates that function.” p.209</a:t>
            </a:r>
          </a:p>
        </p:txBody>
      </p:sp>
    </p:spTree>
    <p:extLst>
      <p:ext uri="{BB962C8B-B14F-4D97-AF65-F5344CB8AC3E}">
        <p14:creationId xmlns:p14="http://schemas.microsoft.com/office/powerpoint/2010/main" xmlns="" val="2336307900"/>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7024744" cy="1143000"/>
          </a:xfrm>
        </p:spPr>
        <p:txBody>
          <a:bodyPr>
            <a:normAutofit fontScale="90000"/>
          </a:bodyPr>
          <a:lstStyle/>
          <a:p>
            <a:r>
              <a:rPr lang="en-US" dirty="0" smtClean="0"/>
              <a:t>Dependent Beauty – appreciating a thing as its kind or category</a:t>
            </a:r>
            <a:endParaRPr lang="en-US" dirty="0"/>
          </a:p>
        </p:txBody>
      </p:sp>
      <p:sp>
        <p:nvSpPr>
          <p:cNvPr id="3" name="Content Placeholder 2"/>
          <p:cNvSpPr>
            <a:spLocks noGrp="1"/>
          </p:cNvSpPr>
          <p:nvPr>
            <p:ph idx="1"/>
          </p:nvPr>
        </p:nvSpPr>
        <p:spPr>
          <a:xfrm>
            <a:off x="1066800" y="2895600"/>
            <a:ext cx="6777317" cy="3508977"/>
          </a:xfrm>
        </p:spPr>
        <p:txBody>
          <a:bodyPr/>
          <a:lstStyle/>
          <a:p>
            <a:r>
              <a:rPr lang="en-US" dirty="0" smtClean="0"/>
              <a:t>Strict Categories- Carlson’s scientific categories.</a:t>
            </a:r>
          </a:p>
          <a:p>
            <a:pPr marL="68580" indent="0">
              <a:buNone/>
            </a:pPr>
            <a:endParaRPr lang="en-US" dirty="0" smtClean="0"/>
          </a:p>
          <a:p>
            <a:r>
              <a:rPr lang="en-US" dirty="0" smtClean="0"/>
              <a:t>Looser Categories- Common sense categories are sufficient for appropriate appreciation. </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4200" y="5048250"/>
            <a:ext cx="2281197" cy="180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142863"/>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2057400"/>
          </a:xfrm>
        </p:spPr>
        <p:txBody>
          <a:bodyPr>
            <a:normAutofit fontScale="90000"/>
          </a:bodyPr>
          <a:lstStyle/>
          <a:p>
            <a:r>
              <a:rPr lang="en-US" dirty="0" smtClean="0"/>
              <a:t>More on Dependent Beauty</a:t>
            </a:r>
            <a:br>
              <a:rPr lang="en-US" dirty="0" smtClean="0"/>
            </a:br>
            <a:r>
              <a:rPr lang="en-US" sz="3600" dirty="0" smtClean="0"/>
              <a:t>The Qua Thesis:</a:t>
            </a:r>
            <a:r>
              <a:rPr lang="en-US" dirty="0" smtClean="0"/>
              <a:t/>
            </a:r>
            <a:br>
              <a:rPr lang="en-US" dirty="0" smtClean="0"/>
            </a:br>
            <a:r>
              <a:rPr lang="en-US" sz="2700" dirty="0" smtClean="0"/>
              <a:t>Natural things have their aesthetic properties </a:t>
            </a:r>
            <a:r>
              <a:rPr lang="en-US" sz="2700" i="1" dirty="0" smtClean="0"/>
              <a:t>qua</a:t>
            </a:r>
            <a:r>
              <a:rPr lang="en-US" sz="2700" dirty="0" smtClean="0"/>
              <a:t> (by virtue of) the natural kinds they are members of.</a:t>
            </a:r>
            <a:endParaRPr lang="en-US" sz="2700" dirty="0"/>
          </a:p>
        </p:txBody>
      </p:sp>
      <p:sp>
        <p:nvSpPr>
          <p:cNvPr id="3" name="Content Placeholder 2"/>
          <p:cNvSpPr>
            <a:spLocks noGrp="1"/>
          </p:cNvSpPr>
          <p:nvPr>
            <p:ph idx="1"/>
          </p:nvPr>
        </p:nvSpPr>
        <p:spPr>
          <a:xfrm>
            <a:off x="990600" y="2971800"/>
            <a:ext cx="6777317" cy="3508977"/>
          </a:xfrm>
        </p:spPr>
        <p:txBody>
          <a:bodyPr>
            <a:normAutofit fontScale="85000" lnSpcReduction="10000"/>
          </a:bodyPr>
          <a:lstStyle/>
          <a:p>
            <a:r>
              <a:rPr lang="en-US" dirty="0" smtClean="0"/>
              <a:t>Carlson’s Strong Qua Thesis -  “We must appreciate a natural thing as a </a:t>
            </a:r>
            <a:r>
              <a:rPr lang="en-US" i="1" dirty="0" smtClean="0"/>
              <a:t>particular kind </a:t>
            </a:r>
            <a:r>
              <a:rPr lang="en-US" dirty="0" smtClean="0"/>
              <a:t>of natural thing it is.” p.210  That is, we appreciate in either scientific or common sense categories.</a:t>
            </a:r>
            <a:endParaRPr lang="en-US" dirty="0"/>
          </a:p>
          <a:p>
            <a:r>
              <a:rPr lang="en-US" dirty="0" smtClean="0"/>
              <a:t>Budd’s Weak Qua Thesis – We must appreciate natural things as nature.  ‘Natural’ is a sufficient category.</a:t>
            </a:r>
          </a:p>
          <a:p>
            <a:r>
              <a:rPr lang="en-US" dirty="0" smtClean="0"/>
              <a:t>Zangwill’s View – Both should be resisted, as nature can have “purposeless beauty.” Sometimes we must appreciate according to dependent beauty in the case of organic nature, but never in inorganic nature.  </a:t>
            </a:r>
          </a:p>
        </p:txBody>
      </p:sp>
    </p:spTree>
    <p:extLst>
      <p:ext uri="{BB962C8B-B14F-4D97-AF65-F5344CB8AC3E}">
        <p14:creationId xmlns:p14="http://schemas.microsoft.com/office/powerpoint/2010/main" xmlns="" val="3486902266"/>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7024744" cy="1143000"/>
          </a:xfrm>
        </p:spPr>
        <p:txBody>
          <a:bodyPr>
            <a:normAutofit fontScale="90000"/>
          </a:bodyPr>
          <a:lstStyle/>
          <a:p>
            <a:r>
              <a:rPr lang="en-US" dirty="0" smtClean="0"/>
              <a:t>‘Methodological Reflections’</a:t>
            </a:r>
            <a:br>
              <a:rPr lang="en-US" dirty="0" smtClean="0"/>
            </a:br>
            <a:r>
              <a:rPr lang="en-US" dirty="0" smtClean="0"/>
              <a:t>Intuitions and Formalist Scenarios</a:t>
            </a:r>
            <a:endParaRPr lang="en-US" dirty="0"/>
          </a:p>
        </p:txBody>
      </p:sp>
      <p:sp>
        <p:nvSpPr>
          <p:cNvPr id="3" name="Content Placeholder 2"/>
          <p:cNvSpPr>
            <a:spLocks noGrp="1"/>
          </p:cNvSpPr>
          <p:nvPr>
            <p:ph idx="1"/>
          </p:nvPr>
        </p:nvSpPr>
        <p:spPr>
          <a:xfrm>
            <a:off x="457200" y="2971800"/>
            <a:ext cx="6777317" cy="3508977"/>
          </a:xfrm>
        </p:spPr>
        <p:txBody>
          <a:bodyPr>
            <a:normAutofit fontScale="85000" lnSpcReduction="20000"/>
          </a:bodyPr>
          <a:lstStyle/>
          <a:p>
            <a:pPr marL="68580" indent="0">
              <a:buNone/>
            </a:pPr>
            <a:r>
              <a:rPr lang="en-US" dirty="0" smtClean="0"/>
              <a:t>In these scenarios, lacking knowledge or categorization results in the same aesthetic experience as having it.  Apparent differences found in responses might in fact be non-aesthetic. </a:t>
            </a:r>
          </a:p>
          <a:p>
            <a:pPr marL="68580" indent="0">
              <a:buNone/>
            </a:pPr>
            <a:endParaRPr lang="en-US" dirty="0" smtClean="0"/>
          </a:p>
          <a:p>
            <a:pPr marL="68580" indent="0">
              <a:buNone/>
            </a:pPr>
            <a:r>
              <a:rPr lang="en-US" dirty="0" smtClean="0"/>
              <a:t>1. Silk flowers that are exactly the same as real flowers</a:t>
            </a:r>
          </a:p>
          <a:p>
            <a:pPr marL="68580" indent="0">
              <a:buNone/>
            </a:pPr>
            <a:r>
              <a:rPr lang="en-US" dirty="0" smtClean="0"/>
              <a:t>2. Fjords being artificially constructed.</a:t>
            </a:r>
          </a:p>
          <a:p>
            <a:pPr marL="68580" indent="0">
              <a:buNone/>
            </a:pPr>
            <a:r>
              <a:rPr lang="en-US" dirty="0" smtClean="0"/>
              <a:t>3. Theist versus the atheist viewing nature as art.</a:t>
            </a:r>
          </a:p>
          <a:p>
            <a:pPr marL="68580" indent="0">
              <a:buNone/>
            </a:pPr>
            <a:endParaRPr lang="en-US" dirty="0" smtClean="0"/>
          </a:p>
          <a:p>
            <a:pPr marL="68580" indent="0">
              <a:buNone/>
            </a:pPr>
            <a:r>
              <a:rPr lang="en-US" dirty="0" smtClean="0"/>
              <a:t>These examples appeal to our intuitions already present.  The anti-formalist has different intuitions.</a:t>
            </a:r>
          </a:p>
          <a:p>
            <a:pPr marL="68580" indent="0">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1219200"/>
            <a:ext cx="2158664" cy="2154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9734310"/>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Qualess</a:t>
            </a:r>
            <a:r>
              <a:rPr lang="en-US" dirty="0" smtClean="0"/>
              <a:t> (formal) Beauty</a:t>
            </a:r>
            <a:endParaRPr lang="en-US" dirty="0"/>
          </a:p>
        </p:txBody>
      </p:sp>
      <p:sp>
        <p:nvSpPr>
          <p:cNvPr id="3" name="Content Placeholder 2"/>
          <p:cNvSpPr>
            <a:spLocks noGrp="1"/>
          </p:cNvSpPr>
          <p:nvPr>
            <p:ph idx="1"/>
          </p:nvPr>
        </p:nvSpPr>
        <p:spPr>
          <a:xfrm>
            <a:off x="990600" y="3048000"/>
            <a:ext cx="6777317" cy="3508977"/>
          </a:xfrm>
        </p:spPr>
        <p:txBody>
          <a:bodyPr/>
          <a:lstStyle/>
          <a:p>
            <a:r>
              <a:rPr lang="en-US" dirty="0" smtClean="0"/>
              <a:t>In certain scenarios, “…biological things have aesthetic properties that are </a:t>
            </a:r>
            <a:r>
              <a:rPr lang="en-US" i="1" dirty="0" smtClean="0"/>
              <a:t>not</a:t>
            </a:r>
            <a:r>
              <a:rPr lang="en-US" dirty="0" smtClean="0"/>
              <a:t> dependent on their biological kind.”</a:t>
            </a:r>
            <a:endParaRPr lang="en-US" dirty="0"/>
          </a:p>
        </p:txBody>
      </p:sp>
    </p:spTree>
    <p:extLst>
      <p:ext uri="{BB962C8B-B14F-4D97-AF65-F5344CB8AC3E}">
        <p14:creationId xmlns:p14="http://schemas.microsoft.com/office/powerpoint/2010/main" xmlns="" val="3823242686"/>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a:t>
            </a:r>
            <a:r>
              <a:rPr lang="en-US" dirty="0" err="1" smtClean="0"/>
              <a:t>Qualess</a:t>
            </a:r>
            <a:r>
              <a:rPr lang="en-US" dirty="0" smtClean="0"/>
              <a:t> Beauty</a:t>
            </a:r>
            <a:endParaRPr lang="en-US" dirty="0"/>
          </a:p>
        </p:txBody>
      </p:sp>
      <p:sp>
        <p:nvSpPr>
          <p:cNvPr id="3" name="Content Placeholder 2"/>
          <p:cNvSpPr>
            <a:spLocks noGrp="1"/>
          </p:cNvSpPr>
          <p:nvPr>
            <p:ph idx="1"/>
          </p:nvPr>
        </p:nvSpPr>
        <p:spPr/>
        <p:txBody>
          <a:bodyPr>
            <a:normAutofit/>
          </a:bodyPr>
          <a:lstStyle/>
          <a:p>
            <a:r>
              <a:rPr lang="en-US" dirty="0" smtClean="0"/>
              <a:t>Whale Example- Is there a difference between aesthetically appreciating a whale in the category of mammal or fish?  </a:t>
            </a:r>
            <a:endParaRPr lang="en-US" dirty="0"/>
          </a:p>
          <a:p>
            <a:endParaRPr lang="en-US" dirty="0" smtClean="0"/>
          </a:p>
          <a:p>
            <a:r>
              <a:rPr lang="en-US" dirty="0" smtClean="0"/>
              <a:t>Polar Bear Example- The daintiness of a polar bear swimming. </a:t>
            </a:r>
          </a:p>
          <a:p>
            <a:endParaRPr lang="en-US" dirty="0"/>
          </a:p>
        </p:txBody>
      </p:sp>
    </p:spTree>
    <p:extLst>
      <p:ext uri="{BB962C8B-B14F-4D97-AF65-F5344CB8AC3E}">
        <p14:creationId xmlns:p14="http://schemas.microsoft.com/office/powerpoint/2010/main" xmlns="" val="1944805996"/>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219200"/>
            <a:ext cx="4457700" cy="300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95216" y="3505200"/>
            <a:ext cx="4286250" cy="283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486400" y="1371600"/>
            <a:ext cx="2667000" cy="1347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“Its aesthetic </a:t>
            </a:r>
            <a:r>
              <a:rPr lang="en-US" dirty="0" smtClean="0"/>
              <a:t>character (daintiness) </a:t>
            </a:r>
            <a:r>
              <a:rPr lang="en-US" dirty="0"/>
              <a:t>had nothing to do with its being a polar bear</a:t>
            </a:r>
            <a:r>
              <a:rPr lang="en-US" dirty="0" smtClean="0"/>
              <a:t>.” p.215</a:t>
            </a:r>
            <a:endParaRPr lang="en-US" dirty="0"/>
          </a:p>
        </p:txBody>
      </p:sp>
    </p:spTree>
    <p:extLst>
      <p:ext uri="{BB962C8B-B14F-4D97-AF65-F5344CB8AC3E}">
        <p14:creationId xmlns:p14="http://schemas.microsoft.com/office/powerpoint/2010/main" xmlns="" val="523459199"/>
      </p:ext>
    </p:extLst>
  </p:cSld>
  <p:clrMapOvr>
    <a:masterClrMapping/>
  </p:clrMapOvr>
  <mc:AlternateContent xmlns:mc="http://schemas.openxmlformats.org/markup-compatibility/2006">
    <mc:Choice xmlns:p14="http://schemas.microsoft.com/office/powerpoint/2010/main" xmlns="" Requires="p14">
      <p:transition>
        <p14:pan dir="u"/>
      </p:transition>
    </mc:Choice>
    <mc:Fallback>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364</TotalTime>
  <Words>1198</Words>
  <Application>Microsoft Office PowerPoint</Application>
  <PresentationFormat>On-screen Show (4:3)</PresentationFormat>
  <Paragraphs>97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Formal Natural Beauty  Nick Zangwill</vt:lpstr>
      <vt:lpstr>Overview of the paper</vt:lpstr>
      <vt:lpstr>Distinction</vt:lpstr>
      <vt:lpstr>Dependent Beauty – appreciating a thing as its kind or category</vt:lpstr>
      <vt:lpstr>More on Dependent Beauty The Qua Thesis: Natural things have their aesthetic properties qua (by virtue of) the natural kinds they are members of.</vt:lpstr>
      <vt:lpstr>‘Methodological Reflections’ Intuitions and Formalist Scenarios</vt:lpstr>
      <vt:lpstr>Qualess (formal) Beauty</vt:lpstr>
      <vt:lpstr>Examples of Qualess Beauty</vt:lpstr>
      <vt:lpstr>Slide 9</vt:lpstr>
      <vt:lpstr>More on the Polar Bear example </vt:lpstr>
      <vt:lpstr>Extreme Formalism and Inorganic natural beauty</vt:lpstr>
      <vt:lpstr>Zangwill’s Problems with Moderate Formalism</vt:lpstr>
      <vt:lpstr>The Frame Problem</vt:lpstr>
      <vt:lpstr>Slide 14</vt:lpstr>
      <vt:lpstr>Magnification Problem</vt:lpstr>
      <vt:lpstr>Active Appreciation</vt:lpstr>
      <vt:lpstr>Conclusion</vt:lpstr>
      <vt:lpstr>Other Problems or Questions</vt:lpstr>
      <vt:lpstr>General Overview - Norms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Natural Beauty nick zangwill</dc:title>
  <dc:creator>Hettinger, Edwin C</dc:creator>
  <cp:lastModifiedBy>hettingern</cp:lastModifiedBy>
  <cp:revision>107</cp:revision>
  <dcterms:created xsi:type="dcterms:W3CDTF">2006-08-16T00:00:00Z</dcterms:created>
  <dcterms:modified xsi:type="dcterms:W3CDTF">2012-03-19T17:08:44Z</dcterms:modified>
</cp:coreProperties>
</file>